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284" r:id="rId6"/>
    <p:sldId id="260" r:id="rId7"/>
    <p:sldId id="259" r:id="rId8"/>
    <p:sldId id="258" r:id="rId9"/>
    <p:sldId id="282" r:id="rId10"/>
    <p:sldId id="268" r:id="rId11"/>
    <p:sldId id="262" r:id="rId12"/>
    <p:sldId id="278" r:id="rId13"/>
    <p:sldId id="273" r:id="rId14"/>
    <p:sldId id="300" r:id="rId15"/>
    <p:sldId id="289" r:id="rId16"/>
    <p:sldId id="274" r:id="rId17"/>
    <p:sldId id="272" r:id="rId18"/>
    <p:sldId id="294" r:id="rId19"/>
    <p:sldId id="257" r:id="rId20"/>
    <p:sldId id="293" r:id="rId21"/>
    <p:sldId id="283" r:id="rId22"/>
    <p:sldId id="295" r:id="rId23"/>
    <p:sldId id="298" r:id="rId24"/>
    <p:sldId id="287" r:id="rId25"/>
    <p:sldId id="288" r:id="rId26"/>
    <p:sldId id="285" r:id="rId27"/>
    <p:sldId id="280" r:id="rId28"/>
    <p:sldId id="297" r:id="rId29"/>
    <p:sldId id="269" r:id="rId30"/>
    <p:sldId id="265" r:id="rId31"/>
    <p:sldId id="279" r:id="rId32"/>
    <p:sldId id="290" r:id="rId33"/>
    <p:sldId id="286" r:id="rId34"/>
    <p:sldId id="267" r:id="rId35"/>
    <p:sldId id="299" r:id="rId3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1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7"/>
    <a:srgbClr val="D70007"/>
    <a:srgbClr val="FFC1C1"/>
    <a:srgbClr val="4ECB5C"/>
    <a:srgbClr val="E3E3E3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13CC4-F7FF-B04D-9DAE-4DAD90B7C4F6}" v="4" dt="2024-07-31T18:28:34.161"/>
    <p1510:client id="{CE2B7E2B-6D0A-FB4F-AC13-8BA8E7CD8EC1}" v="30" dt="2024-07-31T13:11:5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789"/>
  </p:normalViewPr>
  <p:slideViewPr>
    <p:cSldViewPr snapToGrid="0">
      <p:cViewPr>
        <p:scale>
          <a:sx n="70" d="100"/>
          <a:sy n="70" d="100"/>
        </p:scale>
        <p:origin x="864" y="-18"/>
      </p:cViewPr>
      <p:guideLst>
        <p:guide pos="41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biani, Camila (BUE-FUB)" userId="39c6b335-c3a3-4aa0-a418-9d776b226a22" providerId="ADAL" clId="{14213CC4-F7FF-B04D-9DAE-4DAD90B7C4F6}"/>
    <pc:docChg chg="undo custSel modSld modMainMaster">
      <pc:chgData name="Balbiani, Camila (BUE-FUB)" userId="39c6b335-c3a3-4aa0-a418-9d776b226a22" providerId="ADAL" clId="{14213CC4-F7FF-B04D-9DAE-4DAD90B7C4F6}" dt="2024-07-31T18:29:07.194" v="25" actId="1076"/>
      <pc:docMkLst>
        <pc:docMk/>
      </pc:docMkLst>
      <pc:sldChg chg="modSp mod">
        <pc:chgData name="Balbiani, Camila (BUE-FUB)" userId="39c6b335-c3a3-4aa0-a418-9d776b226a22" providerId="ADAL" clId="{14213CC4-F7FF-B04D-9DAE-4DAD90B7C4F6}" dt="2024-07-31T18:29:07.194" v="25" actId="1076"/>
        <pc:sldMkLst>
          <pc:docMk/>
          <pc:sldMk cId="991833931" sldId="257"/>
        </pc:sldMkLst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2" creationId="{40E22E53-E3F7-1437-652D-586BDC99A7F8}"/>
          </ac:spMkLst>
        </pc:spChg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5" creationId="{EA8DB5F6-929A-32CA-87B8-D845F448643D}"/>
          </ac:spMkLst>
        </pc:spChg>
      </pc:sldChg>
      <pc:sldChg chg="modSp mod">
        <pc:chgData name="Balbiani, Camila (BUE-FUB)" userId="39c6b335-c3a3-4aa0-a418-9d776b226a22" providerId="ADAL" clId="{14213CC4-F7FF-B04D-9DAE-4DAD90B7C4F6}" dt="2024-07-31T18:28:54.585" v="24" actId="1076"/>
        <pc:sldMkLst>
          <pc:docMk/>
          <pc:sldMk cId="1217222714" sldId="258"/>
        </pc:sldMkLst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3" creationId="{0F9D7329-1BEB-8EF4-AB91-310367D63F84}"/>
          </ac:spMkLst>
        </pc:spChg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4" creationId="{B7A32E2F-A4AD-82D6-5C34-DEB66AE2C2E9}"/>
          </ac:spMkLst>
        </pc:spChg>
      </pc:sldChg>
      <pc:sldMasterChg chg="modSldLayout">
        <pc:chgData name="Balbiani, Camila (BUE-FUB)" userId="39c6b335-c3a3-4aa0-a418-9d776b226a22" providerId="ADAL" clId="{14213CC4-F7FF-B04D-9DAE-4DAD90B7C4F6}" dt="2024-07-31T18:28:37.102" v="23" actId="14100"/>
        <pc:sldMasterMkLst>
          <pc:docMk/>
          <pc:sldMasterMk cId="4007060855" sldId="2147483648"/>
        </pc:sldMasterMkLst>
        <pc:sldLayoutChg chg="addSp delSp modSp mod">
          <pc:chgData name="Balbiani, Camila (BUE-FUB)" userId="39c6b335-c3a3-4aa0-a418-9d776b226a22" providerId="ADAL" clId="{14213CC4-F7FF-B04D-9DAE-4DAD90B7C4F6}" dt="2024-07-31T18:28:37.102" v="23" actId="14100"/>
          <pc:sldLayoutMkLst>
            <pc:docMk/>
            <pc:sldMasterMk cId="4007060855" sldId="2147483648"/>
            <pc:sldLayoutMk cId="3362816171" sldId="2147483650"/>
          </pc:sldLayoutMkLst>
          <pc:picChg chg="del mod">
            <ac:chgData name="Balbiani, Camila (BUE-FUB)" userId="39c6b335-c3a3-4aa0-a418-9d776b226a22" providerId="ADAL" clId="{14213CC4-F7FF-B04D-9DAE-4DAD90B7C4F6}" dt="2024-07-31T18:28:21.261" v="21" actId="478"/>
            <ac:picMkLst>
              <pc:docMk/>
              <pc:sldMasterMk cId="4007060855" sldId="2147483648"/>
              <pc:sldLayoutMk cId="3362816171" sldId="2147483650"/>
              <ac:picMk id="3" creationId="{D26F004B-0FF4-EC7D-37F0-74C0A663CC64}"/>
            </ac:picMkLst>
          </pc:picChg>
          <pc:picChg chg="add mod">
            <ac:chgData name="Balbiani, Camila (BUE-FUB)" userId="39c6b335-c3a3-4aa0-a418-9d776b226a22" providerId="ADAL" clId="{14213CC4-F7FF-B04D-9DAE-4DAD90B7C4F6}" dt="2024-07-31T18:28:37.102" v="23" actId="14100"/>
            <ac:picMkLst>
              <pc:docMk/>
              <pc:sldMasterMk cId="4007060855" sldId="2147483648"/>
              <pc:sldLayoutMk cId="3362816171" sldId="2147483650"/>
              <ac:picMk id="4" creationId="{0D21A5F9-9334-0CD8-4CCA-BFEA730DC446}"/>
            </ac:picMkLst>
          </pc:picChg>
        </pc:sldLayoutChg>
        <pc:sldLayoutChg chg="addSp delSp modSp mod">
          <pc:chgData name="Balbiani, Camila (BUE-FUB)" userId="39c6b335-c3a3-4aa0-a418-9d776b226a22" providerId="ADAL" clId="{14213CC4-F7FF-B04D-9DAE-4DAD90B7C4F6}" dt="2024-07-31T18:24:23.854" v="18" actId="1076"/>
          <pc:sldLayoutMkLst>
            <pc:docMk/>
            <pc:sldMasterMk cId="4007060855" sldId="2147483648"/>
            <pc:sldLayoutMk cId="759558736" sldId="2147483651"/>
          </pc:sldLayoutMkLst>
          <pc:picChg chg="add del mod">
            <ac:chgData name="Balbiani, Camila (BUE-FUB)" userId="39c6b335-c3a3-4aa0-a418-9d776b226a22" providerId="ADAL" clId="{14213CC4-F7FF-B04D-9DAE-4DAD90B7C4F6}" dt="2024-07-31T18:22:15.013" v="5" actId="478"/>
            <ac:picMkLst>
              <pc:docMk/>
              <pc:sldMasterMk cId="4007060855" sldId="2147483648"/>
              <pc:sldLayoutMk cId="759558736" sldId="2147483651"/>
              <ac:picMk id="2" creationId="{6C62F01A-BA79-4031-BA47-828A42DAB550}"/>
            </ac:picMkLst>
          </pc:picChg>
          <pc:picChg chg="del mod">
            <ac:chgData name="Balbiani, Camila (BUE-FUB)" userId="39c6b335-c3a3-4aa0-a418-9d776b226a22" providerId="ADAL" clId="{14213CC4-F7FF-B04D-9DAE-4DAD90B7C4F6}" dt="2024-07-31T18:24:21.222" v="17" actId="478"/>
            <ac:picMkLst>
              <pc:docMk/>
              <pc:sldMasterMk cId="4007060855" sldId="2147483648"/>
              <pc:sldLayoutMk cId="759558736" sldId="2147483651"/>
              <ac:picMk id="3" creationId="{6E984735-A735-C45D-B704-01D08B7B71E3}"/>
            </ac:picMkLst>
          </pc:picChg>
          <pc:picChg chg="add del mod">
            <ac:chgData name="Balbiani, Camila (BUE-FUB)" userId="39c6b335-c3a3-4aa0-a418-9d776b226a22" providerId="ADAL" clId="{14213CC4-F7FF-B04D-9DAE-4DAD90B7C4F6}" dt="2024-07-31T18:22:30.086" v="10" actId="478"/>
            <ac:picMkLst>
              <pc:docMk/>
              <pc:sldMasterMk cId="4007060855" sldId="2147483648"/>
              <pc:sldLayoutMk cId="759558736" sldId="2147483651"/>
              <ac:picMk id="4" creationId="{5EEAE8CA-C12B-BC5E-DD9D-6DC00CB64181}"/>
            </ac:picMkLst>
          </pc:picChg>
          <pc:picChg chg="add mod">
            <ac:chgData name="Balbiani, Camila (BUE-FUB)" userId="39c6b335-c3a3-4aa0-a418-9d776b226a22" providerId="ADAL" clId="{14213CC4-F7FF-B04D-9DAE-4DAD90B7C4F6}" dt="2024-07-31T18:24:23.854" v="18" actId="1076"/>
            <ac:picMkLst>
              <pc:docMk/>
              <pc:sldMasterMk cId="4007060855" sldId="2147483648"/>
              <pc:sldLayoutMk cId="759558736" sldId="2147483651"/>
              <ac:picMk id="6" creationId="{F6F08202-5468-6F79-5C4F-4FE117F32EC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7FA2-B39C-B544-938A-BDD647228016}" type="datetimeFigureOut">
              <a:rPr lang="es-AR" smtClean="0"/>
              <a:t>30/11/2024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8CAD-5393-404B-9C6D-6E2EC9496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74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85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821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716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8486E-08EA-4877-B9CF-8DD0CBCE6EF7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376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C46E3C-2498-5E10-B934-BE57DB901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490" y="-21267"/>
            <a:ext cx="12252844" cy="69014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CA289A-AE8B-12CA-DB44-C41B8B381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551" t="36941" r="12346" b="34079"/>
          <a:stretch/>
        </p:blipFill>
        <p:spPr>
          <a:xfrm>
            <a:off x="485829" y="545114"/>
            <a:ext cx="2543908" cy="4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21A5F9-9334-0CD8-4CCA-BFEA730DC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6F08202-5468-6F79-5C4F-4FE117F3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1789FA8-A79E-0300-027B-F1E0ACD44331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C192B-DF65-78E5-F2EF-8F24B5B3C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  <p15:guide id="2" pos="27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D7524664-DE48-6AB2-391A-08B13A4E22B5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E516FF-856B-15BB-4EA6-7773511BF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ABD2FB9-8899-AF2E-F3EC-70320DEBD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22" t="31253"/>
          <a:stretch/>
        </p:blipFill>
        <p:spPr>
          <a:xfrm>
            <a:off x="-13648" y="-13648"/>
            <a:ext cx="12186975" cy="6858000"/>
          </a:xfrm>
          <a:prstGeom prst="rect">
            <a:avLst/>
          </a:prstGeo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7513250D-AF5E-C9EF-F795-C284CC2A1972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4942F5-1D8C-0A94-4B1E-2261DDF27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D4932A-F573-9811-BF88-A2FDAF23B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8" t="26709" r="2568" b="1146"/>
          <a:stretch/>
        </p:blipFill>
        <p:spPr>
          <a:xfrm>
            <a:off x="-23859" y="-81272"/>
            <a:ext cx="12306218" cy="698729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B6B75FB-EFA4-6D58-28E5-36C79A40538F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D580CC-9EA3-7806-C09C-0D9881785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705C7-EE80-430C-BD13-32B2D5EB40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307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68337-FCB1-1745-BC88-DC36A694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BA6D6E-A838-49CF-31EE-E0A49ECF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FEADC5-B106-A6ED-E7E4-EC13339AE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EA45-C44C-F444-AE09-5AA8E7E8AAB3}" type="datetimeFigureOut">
              <a:rPr lang="es-AR" smtClean="0"/>
              <a:t>30/11/2024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9EFD0-BDCE-4A99-2D75-28D80B4EC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B56AA6-131A-48E9-6AD2-399C4ED3F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20431-BF66-B24D-AF34-DBA72BBDDC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06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05/12/24</a:t>
            </a:r>
            <a:endParaRPr lang="es-AR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FA546D-F544-FDE9-1B1D-9DBE7AA8C59A}"/>
              </a:ext>
            </a:extLst>
          </p:cNvPr>
          <p:cNvSpPr txBox="1"/>
          <p:nvPr/>
        </p:nvSpPr>
        <p:spPr>
          <a:xfrm>
            <a:off x="1872568" y="1724807"/>
            <a:ext cx="95785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rgbClr val="E3E3E3"/>
                </a:solidFill>
                <a:latin typeface="Lato" panose="020F0502020204030203"/>
              </a:rPr>
              <a:t>Proyecto de Análisis de datos Ergonómicos</a:t>
            </a:r>
            <a:endParaRPr lang="es-AR" sz="6600" b="1" dirty="0">
              <a:solidFill>
                <a:srgbClr val="E3E3E3"/>
              </a:solidFill>
              <a:latin typeface="Lato" panose="020F05020202040302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925595-0B37-3431-0D2A-F35BD4BA57DC}"/>
              </a:ext>
            </a:extLst>
          </p:cNvPr>
          <p:cNvSpPr txBox="1"/>
          <p:nvPr/>
        </p:nvSpPr>
        <p:spPr>
          <a:xfrm>
            <a:off x="2750332" y="4842891"/>
            <a:ext cx="7230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E</a:t>
            </a:r>
            <a:r>
              <a:rPr lang="es-AR" sz="2800" dirty="0" smtClean="0">
                <a:solidFill>
                  <a:srgbClr val="FFFFFF"/>
                </a:solidFill>
                <a:latin typeface="Lato" panose="020F0502020204030203"/>
              </a:rPr>
              <a:t>quipo </a:t>
            </a:r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Nº 5 - </a:t>
            </a:r>
            <a:r>
              <a:rPr lang="es-AR" sz="2800" dirty="0" smtClean="0">
                <a:solidFill>
                  <a:srgbClr val="FFFFFF"/>
                </a:solidFill>
                <a:latin typeface="Lato" panose="020F0502020204030203"/>
              </a:rPr>
              <a:t>Prácticas </a:t>
            </a:r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Profesionalizantes 1</a:t>
            </a:r>
            <a:endParaRPr lang="es-AR" sz="28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87261" y="4161012"/>
            <a:ext cx="55567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/>
              </a:rPr>
              <a:t>Mejora Continua a través del Análisis Ergonómico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67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8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0" y="943520"/>
            <a:ext cx="12192000" cy="5540184"/>
          </a:xfrm>
          <a:prstGeom prst="roundRect">
            <a:avLst>
              <a:gd name="adj" fmla="val 10718"/>
            </a:avLst>
          </a:prstGeom>
          <a:solidFill>
            <a:srgbClr val="D70007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Repositorio GITHUB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 descr="GitHub und ‚Social Coding': Neue Formen der Softwareentwicklung und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38" y="4069391"/>
            <a:ext cx="3760762" cy="169921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53" y="1219123"/>
            <a:ext cx="7833485" cy="4995572"/>
          </a:xfrm>
          <a:prstGeom prst="rect">
            <a:avLst/>
          </a:prstGeom>
        </p:spPr>
      </p:pic>
      <p:pic>
        <p:nvPicPr>
          <p:cNvPr id="9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8051" y="288387"/>
            <a:ext cx="795444" cy="5478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</p:pic>
      <p:sp>
        <p:nvSpPr>
          <p:cNvPr id="5" name="CuadroTexto 4"/>
          <p:cNvSpPr txBox="1"/>
          <p:nvPr/>
        </p:nvSpPr>
        <p:spPr>
          <a:xfrm>
            <a:off x="8623496" y="1317597"/>
            <a:ext cx="3376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Lato Light" panose="020F0302020204030203"/>
              </a:rPr>
              <a:t>GitHub es una plataforma donde </a:t>
            </a:r>
            <a:r>
              <a:rPr lang="es-ES" dirty="0" smtClean="0">
                <a:latin typeface="Lato Light" panose="020F0302020204030203"/>
              </a:rPr>
              <a:t> se puede almacenar</a:t>
            </a:r>
            <a:r>
              <a:rPr lang="es-ES" dirty="0">
                <a:latin typeface="Lato Light" panose="020F0302020204030203"/>
              </a:rPr>
              <a:t>, compartir y trabajar junto con otros usuarios para </a:t>
            </a:r>
            <a:r>
              <a:rPr lang="es-ES" dirty="0" smtClean="0">
                <a:latin typeface="Lato Light" panose="020F0302020204030203"/>
              </a:rPr>
              <a:t>escribir los código utilizados. </a:t>
            </a:r>
          </a:p>
          <a:p>
            <a:pPr algn="just"/>
            <a:r>
              <a:rPr lang="es-ES" dirty="0" smtClean="0">
                <a:latin typeface="Lato Light" panose="020F0302020204030203"/>
              </a:rPr>
              <a:t>Almacenar estos código </a:t>
            </a:r>
            <a:r>
              <a:rPr lang="es-ES" dirty="0">
                <a:latin typeface="Lato Light" panose="020F0302020204030203"/>
              </a:rPr>
              <a:t>en un "repositorio" </a:t>
            </a:r>
            <a:r>
              <a:rPr lang="es-ES" dirty="0" smtClean="0">
                <a:latin typeface="Lato Light" panose="020F0302020204030203"/>
              </a:rPr>
              <a:t>permite</a:t>
            </a:r>
            <a:r>
              <a:rPr lang="es-ES" dirty="0">
                <a:latin typeface="Lato Light" panose="020F0302020204030203"/>
              </a:rPr>
              <a:t>: Presentar o compartir el trabajo. Seguir y administrar los cambios </a:t>
            </a:r>
            <a:r>
              <a:rPr lang="es-ES" dirty="0" smtClean="0">
                <a:latin typeface="Lato Light" panose="020F0302020204030203"/>
              </a:rPr>
              <a:t>a </a:t>
            </a:r>
            <a:r>
              <a:rPr lang="es-ES" dirty="0">
                <a:latin typeface="Lato Light" panose="020F0302020204030203"/>
              </a:rPr>
              <a:t>lo largo del tiempo.</a:t>
            </a:r>
            <a:endParaRPr lang="es-AR" dirty="0">
              <a:latin typeface="Lato Light" panose="020F0302020204030203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4559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5" name="Marcador de número de diapositiva 1"/>
          <p:cNvSpPr txBox="1">
            <a:spLocks/>
          </p:cNvSpPr>
          <p:nvPr/>
        </p:nvSpPr>
        <p:spPr>
          <a:xfrm>
            <a:off x="9182921" y="6272934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t>11</a:t>
            </a:r>
            <a:endParaRPr lang="es-AR" sz="1200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6"/>
          <a:srcRect t="1322"/>
          <a:stretch/>
        </p:blipFill>
        <p:spPr>
          <a:xfrm>
            <a:off x="298386" y="3915016"/>
            <a:ext cx="11615702" cy="238915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/>
          <a:stretch/>
        </p:blipFill>
        <p:spPr>
          <a:xfrm>
            <a:off x="310419" y="943520"/>
            <a:ext cx="11615701" cy="2970564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403085"/>
            <a:ext cx="477129" cy="589671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u="sng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316763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13273" y="6393622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12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26415" y="346425"/>
            <a:ext cx="403742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Diccionario de Datos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4" y="1666756"/>
            <a:ext cx="5296554" cy="39866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50" y="1167618"/>
            <a:ext cx="5564576" cy="41359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389017"/>
            <a:ext cx="477129" cy="5896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6126" y="5805673"/>
            <a:ext cx="9453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Un diccionario de datos es un tipo de metadato que enlista de manera organizada los nombres, definiciones y características de cada uno de los campos o atributos de una base de 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datos. </a:t>
            </a:r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Tiene por objetivo proveer un lenguaje común entre el autor de dichos datos y sus posibles usuarios.</a:t>
            </a:r>
            <a:endParaRPr lang="es-AR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882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05. SPRINT 2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14264" y="2383025"/>
            <a:ext cx="36858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Integración de APIs externas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Proceso ETL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Normalización </a:t>
            </a: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Combinación 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datos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Creación </a:t>
            </a: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visualizaciones en Power BI</a:t>
            </a:r>
            <a:endParaRPr lang="es-ES" sz="2000" b="1" i="0" dirty="0">
              <a:solidFill>
                <a:schemeClr val="bg1"/>
              </a:solidFill>
              <a:effectLst/>
              <a:latin typeface="Lato" panose="020F05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30" y="844062"/>
            <a:ext cx="5595382" cy="5500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2232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dondear rectángulo de esquina diagonal 5"/>
          <p:cNvSpPr/>
          <p:nvPr/>
        </p:nvSpPr>
        <p:spPr>
          <a:xfrm>
            <a:off x="1" y="1029772"/>
            <a:ext cx="12191999" cy="5842295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16000">
                <a:srgbClr val="FFC1C1"/>
              </a:gs>
              <a:gs pos="46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Integración de APIS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9649" y="1077747"/>
            <a:ext cx="53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latin typeface="Lato Light" panose="020F0302020204030203"/>
              </a:rPr>
              <a:t>Se integra Cookiecutter al GitHub y se clona en Visual Code para organizar los pasos y los avances del Proyecto y  trabajar los diferentes versionados en equipo.</a:t>
            </a:r>
            <a:endParaRPr lang="es-AR" dirty="0">
              <a:latin typeface="Lato Light" panose="020F03020202040302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7462"/>
          <a:stretch/>
        </p:blipFill>
        <p:spPr>
          <a:xfrm>
            <a:off x="0" y="2264897"/>
            <a:ext cx="5895735" cy="4473528"/>
          </a:xfrm>
          <a:prstGeom prst="rect">
            <a:avLst/>
          </a:prstGeom>
        </p:spPr>
      </p:pic>
      <p:pic>
        <p:nvPicPr>
          <p:cNvPr id="10" name="Google Shape;27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839" y="5503544"/>
            <a:ext cx="1281397" cy="7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735" y="1029772"/>
            <a:ext cx="6296265" cy="53725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466" y="5152426"/>
            <a:ext cx="1369238" cy="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97" y="2025748"/>
            <a:ext cx="9333002" cy="46926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así </a:t>
            </a:r>
            <a:r>
              <a:rPr lang="es-ES" dirty="0">
                <a:solidFill>
                  <a:schemeClr val="bg1"/>
                </a:solidFill>
                <a:latin typeface="Lato"/>
              </a:rPr>
              <a:t>el proceso de ETL, enfocándonos en la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Extracción. </a:t>
            </a:r>
            <a:endParaRPr lang="es-ES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Proceso de ETL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pic>
        <p:nvPicPr>
          <p:cNvPr id="9" name="Google Shape;52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183" y="310947"/>
            <a:ext cx="1744394" cy="6810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0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16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26612" y="2025747"/>
            <a:ext cx="2208629" cy="4666500"/>
            <a:chOff x="126612" y="2025747"/>
            <a:chExt cx="2208629" cy="466650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6"/>
            <a:srcRect l="5433" r="63700"/>
            <a:stretch/>
          </p:blipFill>
          <p:spPr>
            <a:xfrm>
              <a:off x="126612" y="2025747"/>
              <a:ext cx="2208629" cy="466650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95" y="5036233"/>
              <a:ext cx="1166314" cy="11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032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78" y="2011680"/>
            <a:ext cx="9325121" cy="4668761"/>
          </a:xfrm>
          <a:prstGeom prst="rect">
            <a:avLst/>
          </a:prstGeom>
        </p:spPr>
      </p:pic>
      <p:pic>
        <p:nvPicPr>
          <p:cNvPr id="12" name="Google Shape;52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9495" y="244293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4" name="CuadroTexto 13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así el proceso de ETL, enfocándonos en la Extracción.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Normalización de datos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sp>
        <p:nvSpPr>
          <p:cNvPr id="9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26612" y="2025747"/>
            <a:ext cx="2208629" cy="4666500"/>
            <a:chOff x="126612" y="2025747"/>
            <a:chExt cx="2208629" cy="4666500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/>
            <a:srcRect l="5433" r="63700"/>
            <a:stretch/>
          </p:blipFill>
          <p:spPr>
            <a:xfrm>
              <a:off x="126612" y="2025747"/>
              <a:ext cx="2208629" cy="466650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95" y="5036233"/>
              <a:ext cx="1166314" cy="11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833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11" y="2040908"/>
            <a:ext cx="9120980" cy="4677482"/>
          </a:xfrm>
          <a:prstGeom prst="rect">
            <a:avLst/>
          </a:prstGeom>
        </p:spPr>
      </p:pic>
      <p:pic>
        <p:nvPicPr>
          <p:cNvPr id="10" name="Google Shape;52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3667" y="238375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así </a:t>
            </a:r>
            <a:r>
              <a:rPr lang="es-ES" dirty="0">
                <a:solidFill>
                  <a:schemeClr val="bg1"/>
                </a:solidFill>
                <a:latin typeface="Lato"/>
              </a:rPr>
              <a:t>el proceso de ETL, enfocándonos en la Extracción.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Normalización de datos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sp>
        <p:nvSpPr>
          <p:cNvPr id="11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18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26612" y="2025747"/>
            <a:ext cx="2208629" cy="4666500"/>
            <a:chOff x="126612" y="2025747"/>
            <a:chExt cx="2208629" cy="466650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6"/>
            <a:srcRect l="5433" r="63700"/>
            <a:stretch/>
          </p:blipFill>
          <p:spPr>
            <a:xfrm>
              <a:off x="126612" y="2025747"/>
              <a:ext cx="2208629" cy="466650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95" y="5036233"/>
              <a:ext cx="1166314" cy="11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0573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71782" y="6386631"/>
            <a:ext cx="2743200" cy="365125"/>
          </a:xfrm>
        </p:spPr>
        <p:txBody>
          <a:bodyPr vert="horz" lIns="121920" tIns="60960" rIns="121920" bIns="60960" rtlCol="0" anchor="ctr"/>
          <a:lstStyle/>
          <a:p>
            <a:r>
              <a:rPr lang="es-ES" dirty="0" smtClean="0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t>19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Combinación de datos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36" y="1317803"/>
            <a:ext cx="8310188" cy="49263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558" y="2087840"/>
            <a:ext cx="2897944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rgbClr val="FF0000"/>
                </a:solidFill>
              </a:rPr>
              <a:t>Combinamos los datos ya extraídos de las Planillas y las conectamos con la demás  proporcionadas.</a:t>
            </a:r>
          </a:p>
          <a:p>
            <a:pPr algn="just"/>
            <a:r>
              <a:rPr lang="es-ES" dirty="0" smtClean="0">
                <a:solidFill>
                  <a:srgbClr val="FF0000"/>
                </a:solidFill>
              </a:rPr>
              <a:t>Se comienza a  trabaja en la Transformación y en la Carga de estos datos para ir generando las primeras visualizaciones en Power BI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4940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06. SPRINT </a:t>
            </a:r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3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30976"/>
            <a:ext cx="6593058" cy="55135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ángulo 9"/>
          <p:cNvSpPr/>
          <p:nvPr/>
        </p:nvSpPr>
        <p:spPr>
          <a:xfrm>
            <a:off x="914264" y="2383025"/>
            <a:ext cx="36858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Presentación en Power BI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Hallazgos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Conclusiones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Recomendaciones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i="0" dirty="0" smtClean="0">
                <a:solidFill>
                  <a:schemeClr val="bg1"/>
                </a:solidFill>
                <a:effectLst/>
                <a:latin typeface="Lato" panose="020F0502020204030203"/>
              </a:rPr>
              <a:t>Cierre </a:t>
            </a:r>
            <a:endParaRPr lang="es-ES" sz="2000" b="1" i="0" dirty="0">
              <a:solidFill>
                <a:schemeClr val="bg1"/>
              </a:solidFill>
              <a:effectLst/>
              <a:latin typeface="Lato" panose="020F0502020204030203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36" y="1646812"/>
            <a:ext cx="853431" cy="646872"/>
          </a:xfrm>
          <a:prstGeom prst="rect">
            <a:avLst/>
          </a:prstGeom>
          <a:noFill/>
        </p:spPr>
      </p:pic>
      <p:pic>
        <p:nvPicPr>
          <p:cNvPr id="12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1691" y="5438894"/>
            <a:ext cx="872333" cy="6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2270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AGRADECIMIENTOS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18611" y="1684421"/>
            <a:ext cx="667351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Profesores: 	BOGARIN Horacio</a:t>
            </a:r>
          </a:p>
          <a:p>
            <a:r>
              <a:rPr lang="es-ES" sz="2400" dirty="0" smtClean="0">
                <a:solidFill>
                  <a:srgbClr val="FF0000"/>
                </a:solidFill>
              </a:rPr>
              <a:t>		PAEZ Silvana</a:t>
            </a:r>
          </a:p>
          <a:p>
            <a:r>
              <a:rPr lang="es-ES" sz="2400" dirty="0" smtClean="0">
                <a:solidFill>
                  <a:srgbClr val="FF0000"/>
                </a:solidFill>
              </a:rPr>
              <a:t>		MAGALDI Federico </a:t>
            </a:r>
          </a:p>
          <a:p>
            <a:r>
              <a:rPr lang="es-ES" sz="2400" dirty="0" smtClean="0">
                <a:solidFill>
                  <a:srgbClr val="FF0000"/>
                </a:solidFill>
              </a:rPr>
              <a:t>		AGUADO Cintia </a:t>
            </a:r>
          </a:p>
          <a:p>
            <a:r>
              <a:rPr lang="es-ES" sz="2400" dirty="0" smtClean="0">
                <a:solidFill>
                  <a:srgbClr val="FF0000"/>
                </a:solidFill>
              </a:rPr>
              <a:t>		MIRABETES Martin</a:t>
            </a:r>
          </a:p>
          <a:p>
            <a:r>
              <a:rPr lang="es-ES" sz="2400" dirty="0" smtClean="0">
                <a:solidFill>
                  <a:srgbClr val="FF0000"/>
                </a:solidFill>
              </a:rPr>
              <a:t>		ROMANO Fernando</a:t>
            </a:r>
          </a:p>
          <a:p>
            <a:endParaRPr lang="es-ES" sz="2400" dirty="0" smtClean="0">
              <a:solidFill>
                <a:srgbClr val="FF0000"/>
              </a:solidFill>
            </a:endParaRPr>
          </a:p>
          <a:p>
            <a:r>
              <a:rPr lang="es-ES" sz="2400" dirty="0" smtClean="0">
                <a:solidFill>
                  <a:srgbClr val="FF0000"/>
                </a:solidFill>
              </a:rPr>
              <a:t>Directivos: 	POLITECNICO MALVINAS ARGENTINA</a:t>
            </a:r>
          </a:p>
          <a:p>
            <a:endParaRPr lang="es-ES" sz="2400" dirty="0">
              <a:solidFill>
                <a:srgbClr val="FF0000"/>
              </a:solidFill>
            </a:endParaRPr>
          </a:p>
          <a:p>
            <a:r>
              <a:rPr lang="es-ES" sz="2400" dirty="0" smtClean="0">
                <a:solidFill>
                  <a:srgbClr val="FF0000"/>
                </a:solidFill>
              </a:rPr>
              <a:t>Empresa: 	OMAR Leila </a:t>
            </a:r>
          </a:p>
          <a:p>
            <a:r>
              <a:rPr lang="es-ES" sz="2400" dirty="0">
                <a:solidFill>
                  <a:srgbClr val="FF0000"/>
                </a:solidFill>
              </a:rPr>
              <a:t>	</a:t>
            </a:r>
            <a:r>
              <a:rPr lang="es-ES" sz="2400" dirty="0" smtClean="0">
                <a:solidFill>
                  <a:srgbClr val="FF0000"/>
                </a:solidFill>
              </a:rPr>
              <a:t>	NEWSAN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29756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2894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07. Visualizaciones del</a:t>
            </a:r>
          </a:p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	</a:t>
            </a:r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Proyecto 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29452"/>
            <a:ext cx="6597748" cy="53728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10" y="3494863"/>
            <a:ext cx="1167548" cy="1290392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0078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56350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21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4" y="1202762"/>
            <a:ext cx="10607176" cy="532464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610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8746067" y="978745"/>
            <a:ext cx="2641709" cy="256937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885808" y="3520018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22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45" y="244740"/>
            <a:ext cx="1019786" cy="1402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7" name="Marcador de número de diapositiva 1"/>
          <p:cNvSpPr txBox="1">
            <a:spLocks/>
          </p:cNvSpPr>
          <p:nvPr/>
        </p:nvSpPr>
        <p:spPr>
          <a:xfrm>
            <a:off x="9182921" y="6384486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23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44" y="1361450"/>
            <a:ext cx="9208032" cy="49949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9931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01443" y="6356350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23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196036"/>
            <a:ext cx="8893566" cy="516031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3127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28215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24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7" y="1244341"/>
            <a:ext cx="9209034" cy="526643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5474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373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08. Recomendaciones </a:t>
            </a:r>
          </a:p>
          <a:p>
            <a:r>
              <a:rPr lang="es-ES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	y  Conclusiones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29452"/>
            <a:ext cx="6593058" cy="5401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110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269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B03D0618-883B-52A5-E2A6-6C31825A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" t="7941" r="980" b="8435"/>
          <a:stretch/>
        </p:blipFill>
        <p:spPr>
          <a:xfrm>
            <a:off x="0" y="-38101"/>
            <a:ext cx="12204700" cy="692145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DAA60A4-CDB4-2C5D-6889-3433E0077078}"/>
              </a:ext>
            </a:extLst>
          </p:cNvPr>
          <p:cNvSpPr/>
          <p:nvPr/>
        </p:nvSpPr>
        <p:spPr>
          <a:xfrm>
            <a:off x="12879" y="-12879"/>
            <a:ext cx="12192000" cy="689623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C1C506C-D443-07D5-F523-DAC1E318C43A}"/>
              </a:ext>
            </a:extLst>
          </p:cNvPr>
          <p:cNvSpPr/>
          <p:nvPr/>
        </p:nvSpPr>
        <p:spPr>
          <a:xfrm>
            <a:off x="-12879" y="-12880"/>
            <a:ext cx="4076700" cy="6896235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948265" y="2218859"/>
            <a:ext cx="2360425" cy="2038973"/>
            <a:chOff x="3461098" y="2011495"/>
            <a:chExt cx="2302240" cy="1812554"/>
          </a:xfrm>
        </p:grpSpPr>
        <p:sp>
          <p:nvSpPr>
            <p:cNvPr id="9" name="CuadroTexto 8"/>
            <p:cNvSpPr txBox="1"/>
            <p:nvPr/>
          </p:nvSpPr>
          <p:spPr>
            <a:xfrm>
              <a:off x="3468007" y="3139294"/>
              <a:ext cx="2295331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5333" b="1" dirty="0">
                  <a:solidFill>
                    <a:schemeClr val="bg1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867" b="1" dirty="0">
                <a:solidFill>
                  <a:schemeClr val="bg1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098" y="2011495"/>
              <a:ext cx="2283115" cy="1044000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9601335" y="801806"/>
            <a:ext cx="1993823" cy="1572753"/>
            <a:chOff x="3314362" y="1760090"/>
            <a:chExt cx="2295331" cy="2003006"/>
          </a:xfrm>
        </p:grpSpPr>
        <p:sp>
          <p:nvSpPr>
            <p:cNvPr id="12" name="CuadroTexto 11"/>
            <p:cNvSpPr txBox="1"/>
            <p:nvPr/>
          </p:nvSpPr>
          <p:spPr>
            <a:xfrm>
              <a:off x="3314362" y="2779047"/>
              <a:ext cx="2295331" cy="984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rgbClr val="FF0000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000" b="1" dirty="0">
                <a:solidFill>
                  <a:srgbClr val="FF0000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470" y="1760090"/>
              <a:ext cx="2283115" cy="1044000"/>
            </a:xfrm>
            <a:prstGeom prst="rect">
              <a:avLst/>
            </a:prstGeom>
            <a:solidFill>
              <a:srgbClr val="FF0000"/>
            </a:solidFill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3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4" y="3432517"/>
            <a:ext cx="2575139" cy="2575139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8522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814224" y="308295"/>
            <a:ext cx="3060441" cy="2271616"/>
            <a:chOff x="3314362" y="1760090"/>
            <a:chExt cx="2295331" cy="1703712"/>
          </a:xfrm>
        </p:grpSpPr>
        <p:sp>
          <p:nvSpPr>
            <p:cNvPr id="3" name="CuadroTexto 2"/>
            <p:cNvSpPr txBox="1"/>
            <p:nvPr/>
          </p:nvSpPr>
          <p:spPr>
            <a:xfrm>
              <a:off x="3314362" y="2779047"/>
              <a:ext cx="2295331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5333" b="1" dirty="0">
                  <a:solidFill>
                    <a:schemeClr val="bg1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867" b="1" dirty="0">
                <a:solidFill>
                  <a:schemeClr val="bg1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470" y="1760090"/>
              <a:ext cx="2283115" cy="1044000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421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8192FB-8708-54A6-CE0D-53F8F52B6A57}"/>
              </a:ext>
            </a:extLst>
          </p:cNvPr>
          <p:cNvSpPr txBox="1"/>
          <p:nvPr/>
        </p:nvSpPr>
        <p:spPr>
          <a:xfrm>
            <a:off x="6437796" y="1082244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INDICE</a:t>
            </a:r>
            <a:endParaRPr lang="es-AR" sz="22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A669E2-7E20-B505-7D0C-BCFD1CC1E713}"/>
              </a:ext>
            </a:extLst>
          </p:cNvPr>
          <p:cNvSpPr txBox="1"/>
          <p:nvPr/>
        </p:nvSpPr>
        <p:spPr>
          <a:xfrm>
            <a:off x="6437796" y="1684301"/>
            <a:ext cx="3429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04</a:t>
            </a: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05.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06.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07.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08. </a:t>
            </a:r>
            <a:endParaRPr lang="es-AR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BDEDB7-7F0D-E150-566B-47C67130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302325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92DAF2-98F2-CB5F-B800-FA8B2A78B0FD}"/>
              </a:ext>
            </a:extLst>
          </p:cNvPr>
          <p:cNvSpPr txBox="1"/>
          <p:nvPr/>
        </p:nvSpPr>
        <p:spPr>
          <a:xfrm>
            <a:off x="6875116" y="1684301"/>
            <a:ext cx="4561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Nuestro equipo 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Introducción y Objetivos</a:t>
            </a: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Reseña </a:t>
            </a: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histórica de la Empresa 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1 </a:t>
            </a: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- Herramientas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utilizadas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2 - ETL - Normalización de datos</a:t>
            </a: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3 -  Hallazgos y Resultados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Visualizaciones del Proyecto</a:t>
            </a:r>
            <a:endParaRPr lang="es-ES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Conclusiones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7272784" y="113991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7833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30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6614386" y="1717483"/>
            <a:ext cx="5152445" cy="47177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18" y="1799677"/>
            <a:ext cx="4624180" cy="4556673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45" y="244740"/>
            <a:ext cx="1019786" cy="1402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7282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DD/MM/AA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D17532-19C4-8444-9A15-A523EADAA096}"/>
              </a:ext>
            </a:extLst>
          </p:cNvPr>
          <p:cNvSpPr txBox="1"/>
          <p:nvPr/>
        </p:nvSpPr>
        <p:spPr>
          <a:xfrm>
            <a:off x="520700" y="3098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D4AE41-1FE9-87A4-63E3-50CD2F782107}"/>
              </a:ext>
            </a:extLst>
          </p:cNvPr>
          <p:cNvSpPr txBox="1"/>
          <p:nvPr/>
        </p:nvSpPr>
        <p:spPr>
          <a:xfrm>
            <a:off x="533400" y="3485634"/>
            <a:ext cx="15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 Light" panose="020F0302020204030203" pitchFamily="34" charset="77"/>
              </a:rPr>
              <a:t>Título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804" y="-28136"/>
            <a:ext cx="914264" cy="943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065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022362" cy="10550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582" y="0"/>
            <a:ext cx="2603218" cy="26093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4219745" y="96254"/>
            <a:ext cx="1899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u="sng" dirty="0" smtClean="0">
                <a:solidFill>
                  <a:srgbClr val="FF0000"/>
                </a:solidFill>
                <a:latin typeface="Lato" panose="020F0502020204030203" pitchFamily="34" charset="77"/>
              </a:rPr>
              <a:t>Newsan 2</a:t>
            </a:r>
            <a:endParaRPr lang="es-AR" sz="2800" u="sng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10248100" y="5358825"/>
            <a:ext cx="194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u="sng" dirty="0" smtClean="0">
                <a:solidFill>
                  <a:srgbClr val="FF0000"/>
                </a:solidFill>
                <a:latin typeface="Lato" panose="020F0502020204030203" pitchFamily="34" charset="77"/>
              </a:rPr>
              <a:t>Belén</a:t>
            </a:r>
            <a:r>
              <a:rPr lang="es-ES" sz="3200" u="sng" dirty="0" smtClean="0">
                <a:solidFill>
                  <a:srgbClr val="FF0000"/>
                </a:solidFill>
                <a:latin typeface="Lato" panose="020F0502020204030203" pitchFamily="34" charset="77"/>
              </a:rPr>
              <a:t> </a:t>
            </a:r>
            <a:endParaRPr lang="es-AR" sz="2800" u="sng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4219745" y="96254"/>
            <a:ext cx="1899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u="sng" dirty="0" smtClean="0">
                <a:solidFill>
                  <a:srgbClr val="FF0000"/>
                </a:solidFill>
                <a:latin typeface="Lato" panose="020F0502020204030203" pitchFamily="34" charset="77"/>
              </a:rPr>
              <a:t>Newsan 2</a:t>
            </a:r>
            <a:endParaRPr lang="es-AR" sz="2800" u="sng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1773359" y="981060"/>
            <a:ext cx="76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EQUIPO Nº 5 – Prácticas Profesionalizantes 1 - 2024</a:t>
            </a:r>
            <a:endParaRPr lang="es-AR" sz="20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72B46-176C-24D4-45B7-70EE6744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" t="3627" r="156" b="3886"/>
          <a:stretch/>
        </p:blipFill>
        <p:spPr>
          <a:xfrm>
            <a:off x="1069975" y="1511300"/>
            <a:ext cx="2393966" cy="336734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0CA6154-6D38-DDF5-6DF7-1E9D12085055}"/>
              </a:ext>
            </a:extLst>
          </p:cNvPr>
          <p:cNvSpPr/>
          <p:nvPr/>
        </p:nvSpPr>
        <p:spPr>
          <a:xfrm>
            <a:off x="10922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320F717-A978-229A-D0D2-0E04FAD3B558}"/>
              </a:ext>
            </a:extLst>
          </p:cNvPr>
          <p:cNvSpPr txBox="1"/>
          <p:nvPr/>
        </p:nvSpPr>
        <p:spPr>
          <a:xfrm>
            <a:off x="1154558" y="5021179"/>
            <a:ext cx="225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Líder del Proyecto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Comunicador suplente</a:t>
            </a:r>
            <a:endParaRPr lang="es-AR" sz="16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6173184" y="1529299"/>
            <a:ext cx="2387616" cy="4278715"/>
            <a:chOff x="6173184" y="1529299"/>
            <a:chExt cx="2387616" cy="427871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4975298-1709-4CDC-885A-820A90288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07"/>
            <a:stretch/>
          </p:blipFill>
          <p:spPr>
            <a:xfrm>
              <a:off x="6175400" y="1529299"/>
              <a:ext cx="2373387" cy="2929958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425314-1500-4912-A856-643D4FF95BD8}"/>
                </a:ext>
              </a:extLst>
            </p:cNvPr>
            <p:cNvSpPr/>
            <p:nvPr/>
          </p:nvSpPr>
          <p:spPr>
            <a:xfrm>
              <a:off x="6175400" y="4871300"/>
              <a:ext cx="2385400" cy="936714"/>
            </a:xfrm>
            <a:prstGeom prst="rect">
              <a:avLst/>
            </a:prstGeom>
            <a:solidFill>
              <a:srgbClr val="D70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E84F1A7-5AD3-C5AE-E58C-91BD60C65CB4}"/>
                </a:ext>
              </a:extLst>
            </p:cNvPr>
            <p:cNvSpPr txBox="1"/>
            <p:nvPr/>
          </p:nvSpPr>
          <p:spPr>
            <a:xfrm>
              <a:off x="6262985" y="4990955"/>
              <a:ext cx="21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bg1"/>
                  </a:solidFill>
                  <a:latin typeface="Lato" panose="020F0502020204030203" pitchFamily="34" charset="77"/>
                </a:rPr>
                <a:t>Experto en sistemas</a:t>
              </a:r>
            </a:p>
            <a:p>
              <a:r>
                <a:rPr lang="es-ES" sz="1600" dirty="0" smtClean="0">
                  <a:solidFill>
                    <a:schemeClr val="bg1"/>
                  </a:solidFill>
                  <a:latin typeface="Lato" panose="020F0502020204030203" pitchFamily="34" charset="77"/>
                </a:rPr>
                <a:t>Analista de Datos</a:t>
              </a:r>
              <a:endParaRPr lang="es-AR" sz="1600" dirty="0">
                <a:solidFill>
                  <a:schemeClr val="bg1"/>
                </a:solidFill>
                <a:latin typeface="Lato" panose="020F0502020204030203" pitchFamily="34" charset="77"/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6173184" y="4459257"/>
              <a:ext cx="2375603" cy="412043"/>
            </a:xfrm>
            <a:prstGeom prst="rect">
              <a:avLst/>
            </a:prstGeom>
            <a:solidFill>
              <a:srgbClr val="B4B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FF0000"/>
                  </a:solidFill>
                  <a:latin typeface="Lato" panose="020F0502020204030203" pitchFamily="34" charset="77"/>
                </a:rPr>
                <a:t>CRISTIAN COUTO 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A10B72E-539A-8994-28F8-6B79A28EF3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r="8016" b="14600"/>
          <a:stretch/>
        </p:blipFill>
        <p:spPr>
          <a:xfrm>
            <a:off x="8722991" y="1529300"/>
            <a:ext cx="2368781" cy="335791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D16B63E-C43C-B52C-6923-22A63263D928}"/>
              </a:ext>
            </a:extLst>
          </p:cNvPr>
          <p:cNvSpPr/>
          <p:nvPr/>
        </p:nvSpPr>
        <p:spPr>
          <a:xfrm>
            <a:off x="8707579" y="4871300"/>
            <a:ext cx="2387621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F8254F-B213-BDA5-47CC-A7EB94EE4ACC}"/>
              </a:ext>
            </a:extLst>
          </p:cNvPr>
          <p:cNvSpPr txBox="1"/>
          <p:nvPr/>
        </p:nvSpPr>
        <p:spPr>
          <a:xfrm>
            <a:off x="8689476" y="4975566"/>
            <a:ext cx="2409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Coordinadora de Recursos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Diseñadora Grafica</a:t>
            </a:r>
            <a:endParaRPr lang="es-AR" sz="16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8710959" y="4464760"/>
            <a:ext cx="2380814" cy="412043"/>
          </a:xfrm>
          <a:prstGeom prst="rect">
            <a:avLst/>
          </a:prstGeom>
          <a:solidFill>
            <a:srgbClr val="B4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0000"/>
                </a:solidFill>
                <a:latin typeface="Lato" panose="020F0502020204030203" pitchFamily="34" charset="77"/>
              </a:rPr>
              <a:t>BELEN PADRON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3628066" y="1529299"/>
            <a:ext cx="2411573" cy="4278715"/>
            <a:chOff x="3628066" y="1529299"/>
            <a:chExt cx="2411573" cy="427871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C0E7951-FC26-3CD9-7008-BFECFFEC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66" y="1529299"/>
              <a:ext cx="2370913" cy="3357915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B459D4C-9645-9EE2-75A7-3564DA117F8F}"/>
                </a:ext>
              </a:extLst>
            </p:cNvPr>
            <p:cNvSpPr/>
            <p:nvPr/>
          </p:nvSpPr>
          <p:spPr>
            <a:xfrm>
              <a:off x="3633800" y="4871300"/>
              <a:ext cx="2385400" cy="936714"/>
            </a:xfrm>
            <a:prstGeom prst="rect">
              <a:avLst/>
            </a:prstGeom>
            <a:solidFill>
              <a:srgbClr val="D70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7B426C-7A1E-72C3-0552-A7658B498FF4}"/>
                </a:ext>
              </a:extLst>
            </p:cNvPr>
            <p:cNvSpPr txBox="1"/>
            <p:nvPr/>
          </p:nvSpPr>
          <p:spPr>
            <a:xfrm>
              <a:off x="3633800" y="5006343"/>
              <a:ext cx="24058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bg1"/>
                  </a:solidFill>
                  <a:latin typeface="Lato" panose="020F0502020204030203" pitchFamily="34" charset="77"/>
                </a:rPr>
                <a:t>Comunicadora </a:t>
              </a:r>
            </a:p>
            <a:p>
              <a:r>
                <a:rPr lang="es-ES" sz="1400" dirty="0" smtClean="0">
                  <a:solidFill>
                    <a:schemeClr val="bg1"/>
                  </a:solidFill>
                  <a:latin typeface="Lato" panose="020F0502020204030203" pitchFamily="34" charset="77"/>
                </a:rPr>
                <a:t>Diseñadora de Visualizaciones</a:t>
              </a:r>
              <a:endParaRPr lang="es-AR" sz="1400" dirty="0">
                <a:solidFill>
                  <a:schemeClr val="bg1"/>
                </a:solidFill>
                <a:latin typeface="Lato" panose="020F0502020204030203" pitchFamily="34" charset="77"/>
              </a:endParaRPr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635672" y="4459256"/>
              <a:ext cx="2375603" cy="412043"/>
            </a:xfrm>
            <a:prstGeom prst="rect">
              <a:avLst/>
            </a:prstGeom>
            <a:solidFill>
              <a:srgbClr val="B4B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FF0000"/>
                  </a:solidFill>
                  <a:latin typeface="Lato" panose="020F0502020204030203" pitchFamily="34" charset="77"/>
                </a:rPr>
                <a:t>BARBARA RIGONI</a:t>
              </a:r>
            </a:p>
          </p:txBody>
        </p:sp>
      </p:grpSp>
      <p:sp>
        <p:nvSpPr>
          <p:cNvPr id="25" name="Rectángulo 24"/>
          <p:cNvSpPr/>
          <p:nvPr/>
        </p:nvSpPr>
        <p:spPr>
          <a:xfrm>
            <a:off x="1092200" y="4464538"/>
            <a:ext cx="2387459" cy="412043"/>
          </a:xfrm>
          <a:prstGeom prst="rect">
            <a:avLst/>
          </a:prstGeom>
          <a:solidFill>
            <a:srgbClr val="B4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FF0000"/>
                </a:solidFill>
                <a:latin typeface="Lato" panose="020F0502020204030203" pitchFamily="34" charset="77"/>
              </a:rPr>
              <a:t>RAMIRO PINEDO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5186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802054" y="1159545"/>
            <a:ext cx="38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02. Introducción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9D7329-1BEB-8EF4-AB91-310367D63F84}"/>
              </a:ext>
            </a:extLst>
          </p:cNvPr>
          <p:cNvSpPr txBox="1"/>
          <p:nvPr/>
        </p:nvSpPr>
        <p:spPr>
          <a:xfrm>
            <a:off x="988282" y="1773612"/>
            <a:ext cx="9182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este PPT estaremos plasmando el trabajo del equipo. Desde el inicio del proyecto, los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desafíos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atravesados y las conclusiones arrojadas tras los análisis, transformaciones y visualizaciones de los datos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proporcionados en su origen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por la empresa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NEWSAN.</a:t>
            </a:r>
            <a:endParaRPr lang="es-AR" sz="20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02054" y="2945230"/>
            <a:ext cx="3727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sz="28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   . Objetivos planteados 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88282" y="3468450"/>
            <a:ext cx="881689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u="sng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Estos son: </a:t>
            </a:r>
          </a:p>
          <a:p>
            <a:r>
              <a:rPr lang="es-ES" dirty="0">
                <a:solidFill>
                  <a:srgbClr val="D70007"/>
                </a:solidFill>
                <a:latin typeface="Lato Light" panose="020F0302020204030203" pitchFamily="34" charset="77"/>
              </a:rPr>
              <a:t>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Procesar y analizar todos los datos disponibles para identificar indicadores clave relevantes en la planificación de la rotación del personal, basándonos en el análisis individual de cada puesto.</a:t>
            </a:r>
          </a:p>
          <a:p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Identificar las posibles combinaciones de puestos de trabajo para minimizar el riesgo ergonómico.</a:t>
            </a:r>
          </a:p>
          <a:p>
            <a:endParaRPr lang="es-AR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540" y="70336"/>
            <a:ext cx="1004322" cy="4361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10" name="Marcador de número de diapositiva 1"/>
          <p:cNvSpPr txBox="1">
            <a:spLocks/>
          </p:cNvSpPr>
          <p:nvPr/>
        </p:nvSpPr>
        <p:spPr>
          <a:xfrm>
            <a:off x="9144001" y="6394399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200" dirty="0">
                <a:latin typeface="Assistant Medium" pitchFamily="2" charset="-79"/>
                <a:cs typeface="Assistant Medium" pitchFamily="2" charset="-79"/>
              </a:rPr>
              <a:t>4</a:t>
            </a:r>
            <a:endParaRPr lang="es-AR" sz="1200" dirty="0"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7222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31485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pPr/>
              <a:t>6</a:t>
            </a:fld>
            <a:endParaRPr lang="es-AR" dirty="0">
              <a:solidFill>
                <a:srgbClr val="DB0007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E22E53-E3F7-1437-652D-586BDC99A7F8}"/>
              </a:ext>
            </a:extLst>
          </p:cNvPr>
          <p:cNvSpPr txBox="1"/>
          <p:nvPr/>
        </p:nvSpPr>
        <p:spPr>
          <a:xfrm>
            <a:off x="647144" y="1344007"/>
            <a:ext cx="6372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rgbClr val="FF0000"/>
                </a:solidFill>
                <a:latin typeface="Lato" panose="020F0502020204030203" pitchFamily="34" charset="77"/>
              </a:rPr>
              <a:t>03. Reseña Histórica de la Empresa </a:t>
            </a:r>
            <a:endParaRPr lang="es-AR" sz="2800" b="1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8DB5F6-929A-32CA-87B8-D845F448643D}"/>
              </a:ext>
            </a:extLst>
          </p:cNvPr>
          <p:cNvSpPr txBox="1"/>
          <p:nvPr/>
        </p:nvSpPr>
        <p:spPr>
          <a:xfrm>
            <a:off x="796692" y="2201549"/>
            <a:ext cx="57869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Newsan es el grupo económico más importante de la Argentina, líder en la fabricación, comercialización y distribución electrónica de consumo y alimentos, con presencia nacional e internacional. Fundada en 1987, la compañía cuenta con una amplia gama de productos en las categorías de TV, Audio, Línea Blanca, Aire Acondicionado y Pequeños Electrodomésticos, entre otros, bajo marcas propias como NOBLEX, ATMA, PHILCO, SIAM y marcas internacionales de las cuales es representante estratégico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 pitchFamily="34" charset="77"/>
              </a:rPr>
              <a:t>.</a:t>
            </a:r>
            <a:endParaRPr lang="es-ES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6693" y="4778150"/>
            <a:ext cx="10564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Con un enfoque en la innovación, la calidad, el compromiso con el medio ambiente, Newsan se ha convertido en un referente en el mercado, ofreciendo productos de alta calidad y valor agregado. Con más de 9300 empleados y 6 plantas productivas en la Argentina en Buenos Aires y Tierra del Fuego, Newsan mejora la vida de las personas a través de productos y servicios de vanguardia.</a:t>
            </a:r>
            <a:endParaRPr lang="es-AR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pic>
        <p:nvPicPr>
          <p:cNvPr id="10" name="Imagen 9" descr="NewSan salio a desmetir el informe de Lanata | Cronicas Fueguin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5" y="763663"/>
            <a:ext cx="4994032" cy="38335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5633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90" y="562708"/>
            <a:ext cx="5905458" cy="58240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2386B-26E1-D47A-9640-1D7309C2919D}"/>
              </a:ext>
            </a:extLst>
          </p:cNvPr>
          <p:cNvSpPr txBox="1"/>
          <p:nvPr/>
        </p:nvSpPr>
        <p:spPr>
          <a:xfrm>
            <a:off x="818241" y="1324317"/>
            <a:ext cx="260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04. SPRINT 1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4234" y="1676693"/>
            <a:ext cx="558956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>
              <a:solidFill>
                <a:schemeClr val="bg1"/>
              </a:solidFill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Conformación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equipos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grupos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WhatsApp.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espacios en Google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Drive.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Reuniones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por Google </a:t>
            </a:r>
            <a:r>
              <a:rPr lang="es-AR" sz="2000" b="1" dirty="0" err="1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Meet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 smtClean="0">
              <a:solidFill>
                <a:schemeClr val="bg1"/>
              </a:solidFill>
              <a:latin typeface="Lato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Herramientas a utilizar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repositorios en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Armado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del diagrama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Diccionario de datos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AR" sz="2000" b="1" dirty="0" smtClean="0">
              <a:solidFill>
                <a:schemeClr val="bg1"/>
              </a:solidFill>
              <a:latin typeface="Lato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Documentación de presentación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Análisis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exploratorio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effectLst/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60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chemeClr val="bg1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9254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22" name="Google Shape;2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6927" y="1582523"/>
            <a:ext cx="1597513" cy="158370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5" name="Google Shape;27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0709" y="3549237"/>
            <a:ext cx="911516" cy="8934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26" y="2261766"/>
            <a:ext cx="1534894" cy="15348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25" y="1469594"/>
            <a:ext cx="1336361" cy="904780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445222" y="3475397"/>
            <a:ext cx="898527" cy="945534"/>
            <a:chOff x="7362723" y="3418092"/>
            <a:chExt cx="898527" cy="945534"/>
          </a:xfrm>
        </p:grpSpPr>
        <p:sp>
          <p:nvSpPr>
            <p:cNvPr id="32" name="Rectángulo 31"/>
            <p:cNvSpPr/>
            <p:nvPr/>
          </p:nvSpPr>
          <p:spPr>
            <a:xfrm>
              <a:off x="7362723" y="4164035"/>
              <a:ext cx="898527" cy="19959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7132" y="3418092"/>
              <a:ext cx="747254" cy="922374"/>
            </a:xfrm>
            <a:prstGeom prst="rect">
              <a:avLst/>
            </a:prstGeom>
            <a:noFill/>
          </p:spPr>
        </p:pic>
      </p:grpSp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80" y="5239703"/>
            <a:ext cx="1365606" cy="1035083"/>
          </a:xfrm>
          <a:prstGeom prst="rect">
            <a:avLst/>
          </a:prstGeom>
          <a:noFill/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252" y="4108328"/>
            <a:ext cx="1952390" cy="1084661"/>
          </a:xfrm>
          <a:prstGeom prst="rect">
            <a:avLst/>
          </a:prstGeom>
        </p:spPr>
      </p:pic>
      <p:pic>
        <p:nvPicPr>
          <p:cNvPr id="36" name="Picture 6" descr="Microsoft Copilot for Microsoft 365 | IOTAP Online In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93" y="1795549"/>
            <a:ext cx="1254446" cy="12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o 36"/>
          <p:cNvGrpSpPr/>
          <p:nvPr/>
        </p:nvGrpSpPr>
        <p:grpSpPr>
          <a:xfrm>
            <a:off x="9798427" y="2168464"/>
            <a:ext cx="876907" cy="1045415"/>
            <a:chOff x="9975848" y="2072930"/>
            <a:chExt cx="876907" cy="1045415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848" y="2072930"/>
              <a:ext cx="870343" cy="881532"/>
            </a:xfrm>
            <a:prstGeom prst="rect">
              <a:avLst/>
            </a:prstGeom>
          </p:spPr>
        </p:pic>
        <p:sp>
          <p:nvSpPr>
            <p:cNvPr id="39" name="CuadroTexto 38"/>
            <p:cNvSpPr txBox="1"/>
            <p:nvPr/>
          </p:nvSpPr>
          <p:spPr>
            <a:xfrm>
              <a:off x="9975848" y="2749013"/>
              <a:ext cx="876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accent1">
                      <a:lumMod val="75000"/>
                    </a:schemeClr>
                  </a:solidFill>
                </a:rPr>
                <a:t>TRELLO</a:t>
              </a:r>
              <a:endParaRPr lang="es-AR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9190216" y="4321135"/>
            <a:ext cx="1583714" cy="1100274"/>
            <a:chOff x="9487560" y="3938974"/>
            <a:chExt cx="1583714" cy="1100274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310" y="3938974"/>
              <a:ext cx="817748" cy="817748"/>
            </a:xfrm>
            <a:prstGeom prst="rect">
              <a:avLst/>
            </a:prstGeom>
          </p:spPr>
        </p:pic>
        <p:sp>
          <p:nvSpPr>
            <p:cNvPr id="42" name="CuadroTexto 41"/>
            <p:cNvSpPr txBox="1"/>
            <p:nvPr/>
          </p:nvSpPr>
          <p:spPr>
            <a:xfrm>
              <a:off x="9487560" y="4669916"/>
              <a:ext cx="1583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accent2">
                      <a:lumMod val="75000"/>
                    </a:schemeClr>
                  </a:solidFill>
                </a:rPr>
                <a:t>POWERPOINT</a:t>
              </a:r>
              <a:endParaRPr lang="es-A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50" y="5032722"/>
            <a:ext cx="1074193" cy="1074193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Herramientas utilizadas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694" y="5918571"/>
            <a:ext cx="710766" cy="7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0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r="13373"/>
          <a:stretch/>
        </p:blipFill>
        <p:spPr>
          <a:xfrm>
            <a:off x="0" y="59394"/>
            <a:ext cx="10269415" cy="663975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Tablero TRELLO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67" y="270869"/>
            <a:ext cx="582892" cy="5828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4" y="1133980"/>
            <a:ext cx="9340948" cy="50724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913839" y="239150"/>
            <a:ext cx="175902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70007"/>
                </a:solidFill>
                <a:latin typeface="Lato" panose="020F0502020204030203" pitchFamily="34" charset="77"/>
              </a:rPr>
              <a:t>EQUIPO Nº 5 – </a:t>
            </a:r>
            <a:r>
              <a:rPr lang="es-ES" sz="1200" dirty="0" smtClean="0">
                <a:solidFill>
                  <a:srgbClr val="D70007"/>
                </a:solidFill>
                <a:latin typeface="Lato" panose="020F0502020204030203" pitchFamily="34" charset="77"/>
              </a:rPr>
              <a:t>Newsan 2</a:t>
            </a:r>
            <a:endParaRPr lang="es-AR" sz="1100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7639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0aeee1-ee6e-4139-8f55-368d129b7296" xsi:nil="true"/>
    <lcf76f155ced4ddcb4097134ff3c332f xmlns="e9d03810-18dc-4ea7-a0b3-a8b591699bf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374C34AD660F42BD0F1F69922C3930" ma:contentTypeVersion="12" ma:contentTypeDescription="Crear nuevo documento." ma:contentTypeScope="" ma:versionID="7d16ac40a8f1aa2d63a1f489215eebb5">
  <xsd:schema xmlns:xsd="http://www.w3.org/2001/XMLSchema" xmlns:xs="http://www.w3.org/2001/XMLSchema" xmlns:p="http://schemas.microsoft.com/office/2006/metadata/properties" xmlns:ns2="e9d03810-18dc-4ea7-a0b3-a8b591699bfd" xmlns:ns3="9a0aeee1-ee6e-4139-8f55-368d129b7296" targetNamespace="http://schemas.microsoft.com/office/2006/metadata/properties" ma:root="true" ma:fieldsID="f0a1e32da2d3551440c970e4cc8cb4a2" ns2:_="" ns3:_="">
    <xsd:import namespace="e9d03810-18dc-4ea7-a0b3-a8b591699bfd"/>
    <xsd:import namespace="9a0aeee1-ee6e-4139-8f55-368d129b72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03810-18dc-4ea7-a0b3-a8b591699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aeee1-ee6e-4139-8f55-368d129b729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56f5a4d-e3da-42fb-8ea1-85d79f0350eb}" ma:internalName="TaxCatchAll" ma:showField="CatchAllData" ma:web="9a0aeee1-ee6e-4139-8f55-368d129b72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DF3C09-D142-4CA7-A895-5053D4953CAC}">
  <ds:schemaRefs>
    <ds:schemaRef ds:uri="http://www.w3.org/XML/1998/namespace"/>
    <ds:schemaRef ds:uri="http://purl.org/dc/dcmitype/"/>
    <ds:schemaRef ds:uri="9a0aeee1-ee6e-4139-8f55-368d129b7296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9d03810-18dc-4ea7-a0b3-a8b591699bfd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A56367-5D1B-4D05-B16E-73F4749B1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03810-18dc-4ea7-a0b3-a8b591699bfd"/>
    <ds:schemaRef ds:uri="9a0aeee1-ee6e-4139-8f55-368d129b72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0C9928-94CA-4208-A35E-D67712DBCE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862</Words>
  <Application>Microsoft Office PowerPoint</Application>
  <PresentationFormat>Panorámica</PresentationFormat>
  <Paragraphs>166</Paragraphs>
  <Slides>32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Assistant Medium</vt:lpstr>
      <vt:lpstr>Assistant SemiBold</vt:lpstr>
      <vt:lpstr>Calibri</vt:lpstr>
      <vt:lpstr>Calibri Light</vt:lpstr>
      <vt:lpstr>Lato</vt:lpstr>
      <vt:lpstr>Lato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Rotman, Julieta  (BUE-FUB)</dc:creator>
  <cp:lastModifiedBy>Bel</cp:lastModifiedBy>
  <cp:revision>148</cp:revision>
  <dcterms:created xsi:type="dcterms:W3CDTF">2024-07-30T13:30:57Z</dcterms:created>
  <dcterms:modified xsi:type="dcterms:W3CDTF">2024-11-30T19:50:11Z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0x01010023374C34AD660F42BD0F1F69922C3930</vt:lpwstr>
  </property>
</Properties>
</file>